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93" r:id="rId7"/>
    <p:sldId id="294" r:id="rId8"/>
    <p:sldId id="260" r:id="rId9"/>
    <p:sldId id="262" r:id="rId10"/>
    <p:sldId id="295" r:id="rId11"/>
    <p:sldId id="284" r:id="rId12"/>
    <p:sldId id="285" r:id="rId13"/>
    <p:sldId id="286" r:id="rId14"/>
    <p:sldId id="281" r:id="rId15"/>
    <p:sldId id="287" r:id="rId16"/>
    <p:sldId id="280" r:id="rId17"/>
    <p:sldId id="274" r:id="rId18"/>
    <p:sldId id="275" r:id="rId19"/>
    <p:sldId id="276" r:id="rId20"/>
    <p:sldId id="292" r:id="rId21"/>
    <p:sldId id="278" r:id="rId22"/>
    <p:sldId id="290" r:id="rId23"/>
    <p:sldId id="289" r:id="rId24"/>
    <p:sldId id="296" r:id="rId25"/>
    <p:sldId id="298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93" d="100"/>
          <a:sy n="93" d="100"/>
        </p:scale>
        <p:origin x="-72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A1154A-7CE3-4720-B2D7-CADBFA3BC6F2}" type="datetimeFigureOut">
              <a:rPr lang="bg-BG" smtClean="0"/>
              <a:pPr/>
              <a:t>6.6.2016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344B6A-B127-4C16-A312-A280994028D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atali\Downloads\Manuel%20Riva%20&amp;%20Eneli%20-%20Mhm%20Mhm%20(Official%20Music%20Video)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bg.wikipedia.org/wiki/%D0%9C%D0%B8%D1%81%D1%8A%D0%BB_(%D1%81%D0%BF%D0%B8%D1%81%D0%B0%D0%BD%D0%B8%D0%B5)" TargetMode="External"/><Relationship Id="rId7" Type="http://schemas.openxmlformats.org/officeDocument/2006/relationships/hyperlink" Target="https://bg.wikipedia.org/wiki/1944" TargetMode="External"/><Relationship Id="rId2" Type="http://schemas.openxmlformats.org/officeDocument/2006/relationships/hyperlink" Target="https://bg.wikipedia.org/wiki/%D0%9A%D1%80%D0%B8%D1%82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1920" TargetMode="External"/><Relationship Id="rId5" Type="http://schemas.openxmlformats.org/officeDocument/2006/relationships/hyperlink" Target="https://bg.wikipedia.org/wiki/%D0%97%D0%BB%D0%B0%D1%82%D0%BE%D1%80%D0%BE%D0%B3" TargetMode="External"/><Relationship Id="rId4" Type="http://schemas.openxmlformats.org/officeDocument/2006/relationships/hyperlink" Target="https://bg.wikipedia.org/wiki/%D0%91%D1%8A%D0%BB%D0%B3%D0%B0%D1%80%D1%81%D0%BA%D0%B0_%D1%81%D0%B1%D0%B8%D1%80%D0%BA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0" y="274340"/>
            <a:ext cx="9144000" cy="630932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7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Маските</a:t>
            </a:r>
            <a:r>
              <a:rPr lang="ru-RU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лицата</a:t>
            </a:r>
            <a:r>
              <a:rPr lang="ru-RU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стихотворението</a:t>
            </a:r>
            <a:r>
              <a:rPr lang="ru-RU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"Маска" на </a:t>
            </a:r>
            <a:r>
              <a:rPr lang="ru-RU" sz="7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Пейо</a:t>
            </a:r>
            <a:r>
              <a:rPr lang="ru-RU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Яворов</a:t>
            </a:r>
            <a:endParaRPr lang="bg-BG" sz="72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Manuel Riva &amp; Eneli - Mhm Mhm (Official Music Video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Карнавалът като културен феномен и неговата </a:t>
            </a:r>
            <a:r>
              <a:rPr lang="bg-BG" dirty="0" smtClean="0"/>
              <a:t>Яворова интерпретация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традицията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карнавалът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събитие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предлага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човека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готови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отговори за света 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мястото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индивида 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него.В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стихотворението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Яворов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лирическият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Аз се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лута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търсене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„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свръхземните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въпроси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никой век не разреши”.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веселата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тълпа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карнавала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символизира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житейските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наслади,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плътското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начало,то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самотният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лирически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потънал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своята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печал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залутан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сред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другите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прилича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скръбна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сянка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ненапразно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подвикват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Хей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смърт,дай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на живота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стихотворението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Яворов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представата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карнавалното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преосмислена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Бродещият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лирически Аз не се чувства приобщен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света на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хората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унифицираното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само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ролята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на общ фон, пред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самотата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на Аза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bg-BG" sz="49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добива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по-големи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размери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bg-BG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57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Образите на карнавала в </a:t>
            </a:r>
            <a:r>
              <a:rPr lang="bg-BG" dirty="0" smtClean="0"/>
              <a:t>				текста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Тълпата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Изкуствения лозов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Маскираната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вакханка</a:t>
            </a:r>
          </a:p>
          <a:p>
            <a:pPr marL="64008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Конфетите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Маската</a:t>
            </a:r>
          </a:p>
          <a:p>
            <a:pPr marL="64008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816424" cy="4320480"/>
          </a:xfrm>
        </p:spPr>
      </p:pic>
    </p:spTree>
    <p:extLst>
      <p:ext uri="{BB962C8B-B14F-4D97-AF65-F5344CB8AC3E}">
        <p14:creationId xmlns:p14="http://schemas.microsoft.com/office/powerpoint/2010/main" val="3969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9992" cy="6858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Вакханката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интересен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смислов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ореол.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Дионисиевски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мистерии).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дионисиевото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начало,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опиянението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живота,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ентусиазма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Маската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вакханката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заявеното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откритото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дионисиево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начало, но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жизненост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инстинктивност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изкушение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инстинкти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замъгляват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разумността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героя. Жената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изкусителка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жена-плът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разпознава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лицето-маска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неговата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втораченост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маскиран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 тук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въпросът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кой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по-близко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живота-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вакханката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защото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пробужда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въпросите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живота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вечното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4572000" y="1340769"/>
            <a:ext cx="4113886" cy="4762500"/>
          </a:xfrm>
        </p:spPr>
        <p:txBody>
          <a:bodyPr>
            <a:normAutofit fontScale="92500" lnSpcReduction="10000"/>
          </a:bodyPr>
          <a:lstStyle/>
          <a:p>
            <a:endParaRPr lang="bg-BG" dirty="0"/>
          </a:p>
        </p:txBody>
      </p:sp>
      <p:pic>
        <p:nvPicPr>
          <p:cNvPr id="27650" name="Picture 2" descr="http://www.artlib.ru/objects/gallery_12/artlib_gallery-642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1433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499992" cy="64533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bg-BG" b="1" dirty="0" smtClean="0"/>
              <a:t>И</a:t>
            </a:r>
            <a:r>
              <a:rPr lang="en-GB" b="1" dirty="0" err="1" smtClean="0"/>
              <a:t>зкуствения</a:t>
            </a:r>
            <a:r>
              <a:rPr lang="bg-BG" b="1" dirty="0" smtClean="0"/>
              <a:t>т </a:t>
            </a:r>
            <a:r>
              <a:rPr lang="en-GB" b="1" dirty="0" smtClean="0"/>
              <a:t> </a:t>
            </a:r>
            <a:r>
              <a:rPr lang="en-GB" b="1" dirty="0" err="1" smtClean="0"/>
              <a:t>лозов</a:t>
            </a:r>
            <a:r>
              <a:rPr lang="en-GB" b="1" dirty="0" smtClean="0"/>
              <a:t> </a:t>
            </a:r>
            <a:r>
              <a:rPr lang="en-GB" b="1" dirty="0" err="1" smtClean="0"/>
              <a:t>лист</a:t>
            </a:r>
            <a:endParaRPr lang="bg-BG" dirty="0"/>
          </a:p>
          <a:p>
            <a:r>
              <a:rPr lang="en-GB" dirty="0" smtClean="0"/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имвол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изира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веселието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радостите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живота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но това, че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изкуствен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“,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дискредитира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значимостта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житейските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наслади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представя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душевното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страдание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загубените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вяра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надежда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фалшивите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радости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битието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68978" y="1412776"/>
            <a:ext cx="4038600" cy="4525963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28674" name="Picture 2" descr="http://select-wine.info/wp-content/uploads/2011/03/loz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03244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 </a:t>
            </a:r>
            <a:r>
              <a:rPr lang="ru-RU" dirty="0" smtClean="0"/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Тълпата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«Маска»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дистанция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лирическия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герой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тълпата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Тълпата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негативни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текста.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действа стихийно,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инстинкти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гъмжене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тълпата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шумът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суетата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крясъкът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Азът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противопоставен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мълчанието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си,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еговата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излъчва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съсредоточеност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свръхземните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въпроси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err="1" smtClean="0">
                <a:latin typeface="Monotype Corsiva" pitchFamily="66" charset="0"/>
                <a:cs typeface="Times New Roman" pitchFamily="18" charset="0"/>
              </a:rPr>
              <a:t>които</a:t>
            </a:r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 никой век не разреши»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образ на чудак,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дълбоко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вглъбен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себе си. Той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отправен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трансцендентното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търсене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отговорите,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тълпата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в противовес.</a:t>
            </a:r>
          </a:p>
          <a:p>
            <a:endParaRPr lang="bg-BG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356992"/>
            <a:ext cx="5760640" cy="324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2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Контрастът – основен похват в творбата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-4040270" y="1628800"/>
            <a:ext cx="4038600" cy="4525963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1560" y="1700807"/>
            <a:ext cx="8075240" cy="4547593"/>
          </a:xfrm>
        </p:spPr>
        <p:txBody>
          <a:bodyPr>
            <a:normAutofit/>
          </a:bodyPr>
          <a:lstStyle/>
          <a:p>
            <a:pPr lvl="0">
              <a:buClr>
                <a:srgbClr val="FF388C"/>
              </a:buClr>
            </a:pP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Светът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лирическия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Аз и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светът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тълпата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>
              <a:buClr>
                <a:srgbClr val="FF388C"/>
              </a:buClr>
              <a:buNone/>
            </a:pP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388C"/>
              </a:buClr>
            </a:pP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изнерадостната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маска на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вакханката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маската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носи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Азът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388C"/>
              </a:buClr>
            </a:pP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388C"/>
              </a:buClr>
            </a:pP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Вечното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веселие на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живота и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мъчителните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въпроси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задава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героят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388C"/>
              </a:buClr>
            </a:pPr>
            <a:endParaRPr lang="ru-RU" sz="2400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Устременост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познание и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копнеж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пълноценно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изживяване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радостите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от живота</a:t>
            </a:r>
          </a:p>
        </p:txBody>
      </p:sp>
    </p:spTree>
    <p:extLst>
      <p:ext uri="{BB962C8B-B14F-4D97-AF65-F5344CB8AC3E}">
        <p14:creationId xmlns:p14="http://schemas.microsoft.com/office/powerpoint/2010/main" val="4906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Мястото на лирическия герой в карнавалния свят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Безцелно</a:t>
            </a:r>
            <a:r>
              <a:rPr lang="bg-BG" sz="3200" i="1" dirty="0" smtClean="0">
                <a:latin typeface="Monotype Corsiva" pitchFamily="66" charset="0"/>
              </a:rPr>
              <a:t>”</a:t>
            </a:r>
          </a:p>
          <a:p>
            <a:r>
              <a:rPr lang="bg-BG" sz="3200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в </a:t>
            </a:r>
            <a:r>
              <a:rPr lang="bg-BG" sz="3200" i="1" dirty="0" smtClean="0">
                <a:latin typeface="Monotype Corsiva" pitchFamily="66" charset="0"/>
              </a:rPr>
              <a:t>печал… се лутах аз”</a:t>
            </a:r>
          </a:p>
          <a:p>
            <a:r>
              <a:rPr lang="bg-BG" sz="3200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дълбаех </a:t>
            </a:r>
            <a:r>
              <a:rPr lang="bg-BG" sz="3200" i="1" dirty="0" smtClean="0">
                <a:latin typeface="Monotype Corsiva" pitchFamily="66" charset="0"/>
              </a:rPr>
              <a:t>ням”</a:t>
            </a:r>
          </a:p>
          <a:p>
            <a:r>
              <a:rPr lang="bg-BG" sz="3200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улисан</a:t>
            </a:r>
            <a:r>
              <a:rPr lang="bg-BG" sz="3200" i="1" dirty="0" smtClean="0">
                <a:latin typeface="Monotype Corsiva" pitchFamily="66" charset="0"/>
              </a:rPr>
              <a:t>”</a:t>
            </a:r>
          </a:p>
          <a:p>
            <a:r>
              <a:rPr lang="bg-BG" sz="3200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из </a:t>
            </a:r>
            <a:r>
              <a:rPr lang="bg-BG" sz="3200" i="1" dirty="0" smtClean="0">
                <a:latin typeface="Monotype Corsiva" pitchFamily="66" charset="0"/>
              </a:rPr>
              <a:t>тълпата като луд”</a:t>
            </a:r>
          </a:p>
          <a:p>
            <a:r>
              <a:rPr lang="bg-BG" sz="3200" i="1" dirty="0" smtClean="0">
                <a:latin typeface="Monotype Corsiva" pitchFamily="66" charset="0"/>
              </a:rPr>
              <a:t>„</a:t>
            </a:r>
            <a:r>
              <a:rPr lang="bg-BG" sz="3200" i="1" dirty="0" smtClean="0">
                <a:latin typeface="Monotype Corsiva" pitchFamily="66" charset="0"/>
              </a:rPr>
              <a:t>сърцето </a:t>
            </a:r>
            <a:r>
              <a:rPr lang="bg-BG" sz="3200" i="1" dirty="0" smtClean="0">
                <a:latin typeface="Monotype Corsiva" pitchFamily="66" charset="0"/>
              </a:rPr>
              <a:t>ми замръзна”</a:t>
            </a:r>
          </a:p>
          <a:p>
            <a:pPr marL="64008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01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07327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Лирическият герой в творбата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184576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Светът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Яворовия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лирически герой е свят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самотния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разум, свят на раздвоения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своя покой. Затворен в мрака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свят, той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принуден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носи в себе си неутолимо страдание,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разяждаща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жажда по познание,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удовлетворена.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неговото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лице 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въплътен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поетът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човекът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духа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интелектуалното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начало,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изначално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свърано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търсенето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Фаустовско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начало в образа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лирическия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герой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Прозренията на лирическия герой</a:t>
            </a:r>
            <a:br>
              <a:rPr lang="bg-BG" dirty="0" smtClean="0"/>
            </a:br>
            <a:r>
              <a:rPr lang="bg-BG" dirty="0" smtClean="0"/>
              <a:t>в творбата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ru-RU" i="1" dirty="0" err="1" smtClean="0">
                <a:latin typeface="Monotype Corsiva" pitchFamily="66" charset="0"/>
              </a:rPr>
              <a:t>Беше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ден,свалих</a:t>
            </a:r>
            <a:r>
              <a:rPr lang="ru-RU" i="1" dirty="0" smtClean="0">
                <a:latin typeface="Monotype Corsiva" pitchFamily="66" charset="0"/>
              </a:rPr>
              <a:t> аз </a:t>
            </a:r>
            <a:r>
              <a:rPr lang="ru-RU" i="1" dirty="0" err="1" smtClean="0">
                <a:latin typeface="Monotype Corsiva" pitchFamily="66" charset="0"/>
              </a:rPr>
              <a:t>маската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му</a:t>
            </a:r>
            <a:r>
              <a:rPr lang="ru-RU" i="1" dirty="0" smtClean="0">
                <a:latin typeface="Monotype Corsiva" pitchFamily="66" charset="0"/>
              </a:rPr>
              <a:t> и пред мен</a:t>
            </a:r>
            <a:r>
              <a:rPr lang="en-US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въздъхна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нощ</a:t>
            </a:r>
            <a:r>
              <a:rPr lang="ru-RU" i="1" dirty="0" smtClean="0">
                <a:latin typeface="Monotype Corsiva" pitchFamily="66" charset="0"/>
              </a:rPr>
              <a:t>, и вече се не </a:t>
            </a:r>
            <a:r>
              <a:rPr lang="ru-RU" i="1" dirty="0" err="1" smtClean="0">
                <a:latin typeface="Monotype Corsiva" pitchFamily="66" charset="0"/>
              </a:rPr>
              <a:t>съмна</a:t>
            </a:r>
            <a:r>
              <a:rPr lang="ru-RU" i="1" dirty="0" smtClean="0">
                <a:latin typeface="Monotype Corsiva" pitchFamily="66" charset="0"/>
              </a:rPr>
              <a:t>...</a:t>
            </a:r>
            <a:r>
              <a:rPr lang="en-US" i="1" dirty="0" smtClean="0">
                <a:latin typeface="Monotype Corsiva" pitchFamily="66" charset="0"/>
              </a:rPr>
              <a:t>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ru-RU" i="1" dirty="0" err="1" smtClean="0">
                <a:latin typeface="Monotype Corsiva" pitchFamily="66" charset="0"/>
              </a:rPr>
              <a:t>Смъртта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- не </a:t>
            </a:r>
            <a:r>
              <a:rPr lang="ru-RU" i="1" dirty="0" err="1" smtClean="0">
                <a:latin typeface="Monotype Corsiva" pitchFamily="66" charset="0"/>
              </a:rPr>
              <a:t>виждам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друго</a:t>
            </a:r>
            <a:r>
              <a:rPr lang="ru-RU" i="1" dirty="0" smtClean="0">
                <a:latin typeface="Monotype Corsiva" pitchFamily="66" charset="0"/>
              </a:rPr>
              <a:t> в </a:t>
            </a:r>
            <a:r>
              <a:rPr lang="ru-RU" i="1" dirty="0" err="1" smtClean="0">
                <a:latin typeface="Monotype Corsiva" pitchFamily="66" charset="0"/>
              </a:rPr>
              <a:t>белия</a:t>
            </a:r>
            <a:r>
              <a:rPr lang="ru-RU" i="1" dirty="0" smtClean="0">
                <a:latin typeface="Monotype Corsiva" pitchFamily="66" charset="0"/>
              </a:rPr>
              <a:t> кивот на </a:t>
            </a:r>
            <a:r>
              <a:rPr lang="ru-RU" i="1" dirty="0" err="1" smtClean="0">
                <a:latin typeface="Monotype Corsiva" pitchFamily="66" charset="0"/>
              </a:rPr>
              <a:t>твоите</a:t>
            </a:r>
            <a:r>
              <a:rPr lang="ru-RU" i="1" dirty="0" smtClean="0">
                <a:latin typeface="Monotype Corsiva" pitchFamily="66" charset="0"/>
              </a:rPr>
              <a:t> скрижали </a:t>
            </a:r>
            <a:r>
              <a:rPr lang="ru-RU" i="1" dirty="0" err="1" smtClean="0">
                <a:latin typeface="Monotype Corsiva" pitchFamily="66" charset="0"/>
              </a:rPr>
              <a:t>тайни</a:t>
            </a:r>
            <a:r>
              <a:rPr lang="ru-RU" i="1" dirty="0" smtClean="0">
                <a:latin typeface="Monotype Corsiva" pitchFamily="66" charset="0"/>
              </a:rPr>
              <a:t>, о живот!</a:t>
            </a:r>
            <a:r>
              <a:rPr lang="en-US" i="1" dirty="0" smtClean="0">
                <a:latin typeface="Monotype Corsiva" pitchFamily="66" charset="0"/>
              </a:rPr>
              <a:t>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ru-RU" i="1" dirty="0" smtClean="0">
                <a:latin typeface="Monotype Corsiva" pitchFamily="66" charset="0"/>
              </a:rPr>
              <a:t>Млад </a:t>
            </a:r>
            <a:r>
              <a:rPr lang="ru-RU" i="1" dirty="0" smtClean="0">
                <a:latin typeface="Monotype Corsiva" pitchFamily="66" charset="0"/>
              </a:rPr>
              <a:t>-на </a:t>
            </a:r>
            <a:r>
              <a:rPr lang="ru-RU" i="1" dirty="0" err="1" smtClean="0">
                <a:latin typeface="Monotype Corsiva" pitchFamily="66" charset="0"/>
              </a:rPr>
              <a:t>младост</a:t>
            </a:r>
            <a:r>
              <a:rPr lang="ru-RU" i="1" dirty="0" smtClean="0">
                <a:latin typeface="Monotype Corsiva" pitchFamily="66" charset="0"/>
              </a:rPr>
              <a:t> зноя не </a:t>
            </a:r>
            <a:r>
              <a:rPr lang="ru-RU" i="1" dirty="0" err="1" smtClean="0">
                <a:latin typeface="Monotype Corsiva" pitchFamily="66" charset="0"/>
              </a:rPr>
              <a:t>усетих</a:t>
            </a:r>
            <a:r>
              <a:rPr lang="ru-RU" i="1" dirty="0" smtClean="0">
                <a:latin typeface="Monotype Corsiva" pitchFamily="66" charset="0"/>
              </a:rPr>
              <a:t>. С ласка</a:t>
            </a:r>
            <a:r>
              <a:rPr lang="en-US" i="1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край мене, о живот </a:t>
            </a:r>
            <a:r>
              <a:rPr lang="ru-RU" i="1" dirty="0" err="1" smtClean="0">
                <a:latin typeface="Monotype Corsiva" pitchFamily="66" charset="0"/>
              </a:rPr>
              <a:t>благоухан,защо</a:t>
            </a:r>
            <a:r>
              <a:rPr lang="ru-RU" i="1" dirty="0" smtClean="0">
                <a:latin typeface="Monotype Corsiva" pitchFamily="66" charset="0"/>
              </a:rPr>
              <a:t> не </a:t>
            </a:r>
            <a:r>
              <a:rPr lang="ru-RU" i="1" dirty="0" err="1" smtClean="0">
                <a:latin typeface="Monotype Corsiva" pitchFamily="66" charset="0"/>
              </a:rPr>
              <a:t>спреш</a:t>
            </a:r>
            <a:r>
              <a:rPr lang="ru-RU" i="1" dirty="0" smtClean="0">
                <a:latin typeface="Monotype Corsiva" pitchFamily="66" charset="0"/>
              </a:rPr>
              <a:t>?</a:t>
            </a:r>
            <a:r>
              <a:rPr lang="en-US" i="1" dirty="0" smtClean="0">
                <a:latin typeface="Monotype Corsiva" pitchFamily="66" charset="0"/>
              </a:rPr>
              <a:t>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ru-RU" i="1" dirty="0" err="1" smtClean="0">
                <a:latin typeface="Monotype Corsiva" pitchFamily="66" charset="0"/>
              </a:rPr>
              <a:t>Сразително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желан</a:t>
            </a:r>
            <a:r>
              <a:rPr lang="en-US" i="1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на </a:t>
            </a:r>
            <a:r>
              <a:rPr lang="ru-RU" i="1" dirty="0" err="1" smtClean="0">
                <a:latin typeface="Monotype Corsiva" pitchFamily="66" charset="0"/>
              </a:rPr>
              <a:t>всяка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смърт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що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значи</a:t>
            </a:r>
            <a:r>
              <a:rPr lang="ru-RU" i="1" dirty="0" smtClean="0">
                <a:latin typeface="Monotype Corsiva" pitchFamily="66" charset="0"/>
              </a:rPr>
              <a:t> тая маска - !"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Прозренията на лирическия 				герой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Лирическият герой разбира, че животът е временен и единственото истинско нещо в него е смъртта. Зад многобройните маски на живота се крие смъртта.От друга страна, стоят горчивите прозрения за пропилян живот и неизживяна младост като резултат от драматичните търсения на лирическия герой.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Усещан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безсмислието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битието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личната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драма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лирическия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засилва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повърхнинния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семантичен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пласт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текста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преобладават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лексикални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единици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отрицателна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емоционална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стойност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безцелно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печал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луд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 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сълзи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мъртвея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 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 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замръзна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смърт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Мотивите за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тъмнината и ослепяването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са метафори на трагичните прозрения за отчайващата същност на битието смърт и за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карнавалното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фалшивото, лице на живота. </a:t>
            </a: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2"/>
          </p:nvPr>
        </p:nvSpPr>
        <p:spPr>
          <a:xfrm>
            <a:off x="252822" y="583813"/>
            <a:ext cx="4173860" cy="5937523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800" i="1" dirty="0" smtClean="0">
                <a:latin typeface="Monotype Corsiva" pitchFamily="66" charset="0"/>
              </a:rPr>
              <a:t>Вл. </a:t>
            </a:r>
            <a:r>
              <a:rPr lang="ru-RU" sz="1800" i="1" dirty="0" smtClean="0">
                <a:latin typeface="Monotype Corsiva" pitchFamily="66" charset="0"/>
              </a:rPr>
              <a:t>Василеву</a:t>
            </a:r>
            <a:endParaRPr lang="ru-RU" sz="18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Ден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карнавален</a:t>
            </a:r>
            <a:r>
              <a:rPr lang="ru-RU" sz="1600" dirty="0">
                <a:latin typeface="Monotype Corsiva" pitchFamily="66" charset="0"/>
              </a:rPr>
              <a:t>, </a:t>
            </a:r>
            <a:r>
              <a:rPr lang="ru-RU" sz="1600" dirty="0" err="1">
                <a:latin typeface="Monotype Corsiva" pitchFamily="66" charset="0"/>
              </a:rPr>
              <a:t>времето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неделно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зовеше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хората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навън</a:t>
            </a:r>
            <a:r>
              <a:rPr lang="ru-RU" sz="1600" dirty="0">
                <a:latin typeface="Monotype Corsiva" pitchFamily="66" charset="0"/>
              </a:rPr>
              <a:t>: </a:t>
            </a:r>
            <a:r>
              <a:rPr lang="ru-RU" sz="1600" dirty="0" err="1">
                <a:latin typeface="Monotype Corsiva" pitchFamily="66" charset="0"/>
              </a:rPr>
              <a:t>тълпа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гъмжеше</a:t>
            </a:r>
            <a:r>
              <a:rPr lang="ru-RU" sz="1600" dirty="0">
                <a:latin typeface="Monotype Corsiva" pitchFamily="66" charset="0"/>
              </a:rPr>
              <a:t> из града. </a:t>
            </a:r>
            <a:r>
              <a:rPr lang="ru-RU" sz="1600" dirty="0" err="1">
                <a:latin typeface="Monotype Corsiva" pitchFamily="66" charset="0"/>
              </a:rPr>
              <a:t>Безцелно</a:t>
            </a:r>
            <a:r>
              <a:rPr lang="ru-RU" sz="1600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в </a:t>
            </a:r>
            <a:r>
              <a:rPr lang="ru-RU" sz="1600" dirty="0" err="1">
                <a:latin typeface="Monotype Corsiva" pitchFamily="66" charset="0"/>
              </a:rPr>
              <a:t>печал</a:t>
            </a:r>
            <a:r>
              <a:rPr lang="ru-RU" sz="1600" dirty="0">
                <a:latin typeface="Monotype Corsiva" pitchFamily="66" charset="0"/>
              </a:rPr>
              <a:t>, </a:t>
            </a:r>
            <a:r>
              <a:rPr lang="ru-RU" sz="1600" dirty="0" err="1">
                <a:latin typeface="Monotype Corsiva" pitchFamily="66" charset="0"/>
              </a:rPr>
              <a:t>която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нивга</a:t>
            </a:r>
            <a:r>
              <a:rPr lang="ru-RU" sz="1600" dirty="0">
                <a:latin typeface="Monotype Corsiva" pitchFamily="66" charset="0"/>
              </a:rPr>
              <a:t> не </a:t>
            </a:r>
            <a:r>
              <a:rPr lang="ru-RU" sz="1600" dirty="0" err="1">
                <a:latin typeface="Monotype Corsiva" pitchFamily="66" charset="0"/>
              </a:rPr>
              <a:t>заспа</a:t>
            </a:r>
            <a:r>
              <a:rPr lang="ru-RU" sz="1600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се </a:t>
            </a:r>
            <a:r>
              <a:rPr lang="ru-RU" sz="1600" dirty="0" err="1">
                <a:latin typeface="Monotype Corsiva" pitchFamily="66" charset="0"/>
              </a:rPr>
              <a:t>лутах</a:t>
            </a:r>
            <a:r>
              <a:rPr lang="ru-RU" sz="1600" dirty="0">
                <a:latin typeface="Monotype Corsiva" pitchFamily="66" charset="0"/>
              </a:rPr>
              <a:t> аз. </a:t>
            </a:r>
            <a:r>
              <a:rPr lang="ru-RU" sz="1600" dirty="0" err="1">
                <a:latin typeface="Monotype Corsiva" pitchFamily="66" charset="0"/>
              </a:rPr>
              <a:t>Свръхземните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въпроси</a:t>
            </a:r>
            <a:r>
              <a:rPr lang="ru-RU" sz="1600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които</a:t>
            </a:r>
            <a:r>
              <a:rPr lang="ru-RU" sz="1600" dirty="0">
                <a:latin typeface="Monotype Corsiva" pitchFamily="66" charset="0"/>
              </a:rPr>
              <a:t> никой век не разреши,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дълбаех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ням</a:t>
            </a:r>
            <a:r>
              <a:rPr lang="ru-RU" sz="1600" dirty="0">
                <a:latin typeface="Monotype Corsiva" pitchFamily="66" charset="0"/>
              </a:rPr>
              <a:t>. И близко, до уши,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чух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tambourin</a:t>
            </a:r>
            <a:r>
              <a:rPr lang="ru-RU" sz="1600" dirty="0">
                <a:latin typeface="Monotype Corsiva" pitchFamily="66" charset="0"/>
              </a:rPr>
              <a:t>; - </a:t>
            </a:r>
            <a:r>
              <a:rPr lang="ru-RU" sz="1600" dirty="0" err="1">
                <a:latin typeface="Monotype Corsiva" pitchFamily="66" charset="0"/>
              </a:rPr>
              <a:t>ръката</a:t>
            </a:r>
            <a:r>
              <a:rPr lang="ru-RU" sz="1600" dirty="0">
                <a:latin typeface="Monotype Corsiva" pitchFamily="66" charset="0"/>
              </a:rPr>
              <a:t>, </a:t>
            </a:r>
            <a:r>
              <a:rPr lang="ru-RU" sz="1600" dirty="0" err="1">
                <a:latin typeface="Monotype Corsiva" pitchFamily="66" charset="0"/>
              </a:rPr>
              <a:t>що</a:t>
            </a:r>
            <a:r>
              <a:rPr lang="ru-RU" sz="1600" dirty="0">
                <a:latin typeface="Monotype Corsiva" pitchFamily="66" charset="0"/>
              </a:rPr>
              <a:t> го носи,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ме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перна</a:t>
            </a:r>
            <a:r>
              <a:rPr lang="ru-RU" sz="1600" dirty="0">
                <a:latin typeface="Monotype Corsiva" pitchFamily="66" charset="0"/>
              </a:rPr>
              <a:t> по лице, с </a:t>
            </a:r>
            <a:r>
              <a:rPr lang="ru-RU" sz="1600" dirty="0" err="1">
                <a:latin typeface="Monotype Corsiva" pitchFamily="66" charset="0"/>
              </a:rPr>
              <a:t>изкуствен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лозов</a:t>
            </a:r>
            <a:r>
              <a:rPr lang="ru-RU" sz="1600" dirty="0">
                <a:latin typeface="Monotype Corsiva" pitchFamily="66" charset="0"/>
              </a:rPr>
              <a:t> лист:</a:t>
            </a: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"</a:t>
            </a:r>
            <a:r>
              <a:rPr lang="ru-RU" sz="1600" dirty="0" err="1">
                <a:latin typeface="Monotype Corsiva" pitchFamily="66" charset="0"/>
              </a:rPr>
              <a:t>Хей</a:t>
            </a:r>
            <a:r>
              <a:rPr lang="ru-RU" sz="1600" dirty="0">
                <a:latin typeface="Monotype Corsiva" pitchFamily="66" charset="0"/>
              </a:rPr>
              <a:t>, </a:t>
            </a:r>
            <a:r>
              <a:rPr lang="ru-RU" sz="1600" dirty="0" err="1">
                <a:latin typeface="Monotype Corsiva" pitchFamily="66" charset="0"/>
              </a:rPr>
              <a:t>смърт</a:t>
            </a:r>
            <a:r>
              <a:rPr lang="ru-RU" sz="1600" dirty="0">
                <a:latin typeface="Monotype Corsiva" pitchFamily="66" charset="0"/>
              </a:rPr>
              <a:t>, дай на живота </a:t>
            </a:r>
            <a:r>
              <a:rPr lang="ru-RU" sz="1600" dirty="0" err="1">
                <a:latin typeface="Monotype Corsiva" pitchFamily="66" charset="0"/>
              </a:rPr>
              <a:t>път</a:t>
            </a:r>
            <a:r>
              <a:rPr lang="ru-RU" sz="1600" dirty="0">
                <a:latin typeface="Monotype Corsiva" pitchFamily="66" charset="0"/>
              </a:rPr>
              <a:t>! </a:t>
            </a:r>
            <a:r>
              <a:rPr lang="ru-RU" sz="1600" dirty="0" err="1">
                <a:latin typeface="Monotype Corsiva" pitchFamily="66" charset="0"/>
              </a:rPr>
              <a:t>Oh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qu`il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est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triste</a:t>
            </a:r>
            <a:r>
              <a:rPr lang="ru-RU" sz="1600" dirty="0" smtClean="0">
                <a:latin typeface="Monotype Corsiva" pitchFamily="66" charset="0"/>
              </a:rPr>
              <a:t>..."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Като </a:t>
            </a:r>
            <a:r>
              <a:rPr lang="ru-RU" sz="1600" dirty="0" err="1">
                <a:latin typeface="Monotype Corsiva" pitchFamily="66" charset="0"/>
              </a:rPr>
              <a:t>залутан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слънчев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лъч</a:t>
            </a:r>
            <a:r>
              <a:rPr lang="ru-RU" sz="1600" dirty="0">
                <a:latin typeface="Monotype Corsiva" pitchFamily="66" charset="0"/>
              </a:rPr>
              <a:t> игрива,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маскирана</a:t>
            </a:r>
            <a:r>
              <a:rPr lang="ru-RU" sz="1600" dirty="0">
                <a:latin typeface="Monotype Corsiva" pitchFamily="66" charset="0"/>
              </a:rPr>
              <a:t> вакханка с волен </a:t>
            </a:r>
            <a:r>
              <a:rPr lang="ru-RU" sz="1600" dirty="0" err="1">
                <a:latin typeface="Monotype Corsiva" pitchFamily="66" charset="0"/>
              </a:rPr>
              <a:t>смях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напреде</a:t>
            </a:r>
            <a:r>
              <a:rPr lang="ru-RU" sz="1600" dirty="0">
                <a:latin typeface="Monotype Corsiva" pitchFamily="66" charset="0"/>
              </a:rPr>
              <a:t> ми се </a:t>
            </a:r>
            <a:r>
              <a:rPr lang="ru-RU" sz="1600" dirty="0" err="1">
                <a:latin typeface="Monotype Corsiva" pitchFamily="66" charset="0"/>
              </a:rPr>
              <a:t>мярна</a:t>
            </a:r>
            <a:r>
              <a:rPr lang="ru-RU" sz="1600" dirty="0">
                <a:latin typeface="Monotype Corsiva" pitchFamily="66" charset="0"/>
              </a:rPr>
              <a:t>. Да разлива</a:t>
            </a: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коса поток от злато аз </a:t>
            </a:r>
            <a:r>
              <a:rPr lang="ru-RU" sz="1600" dirty="0" err="1">
                <a:latin typeface="Monotype Corsiva" pitchFamily="66" charset="0"/>
              </a:rPr>
              <a:t>видях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въз</a:t>
            </a:r>
            <a:r>
              <a:rPr lang="ru-RU" sz="1600" dirty="0">
                <a:latin typeface="Monotype Corsiva" pitchFamily="66" charset="0"/>
              </a:rPr>
              <a:t> хитра </a:t>
            </a:r>
            <a:r>
              <a:rPr lang="ru-RU" sz="1600" dirty="0" err="1">
                <a:latin typeface="Monotype Corsiva" pitchFamily="66" charset="0"/>
              </a:rPr>
              <a:t>голота</a:t>
            </a:r>
            <a:r>
              <a:rPr lang="ru-RU" sz="1600" dirty="0">
                <a:latin typeface="Monotype Corsiva" pitchFamily="66" charset="0"/>
              </a:rPr>
              <a:t> на свежо </a:t>
            </a:r>
            <a:r>
              <a:rPr lang="ru-RU" sz="1600" dirty="0" err="1">
                <a:latin typeface="Monotype Corsiva" pitchFamily="66" charset="0"/>
              </a:rPr>
              <a:t>рамо</a:t>
            </a:r>
            <a:r>
              <a:rPr lang="ru-RU" sz="1600" dirty="0">
                <a:latin typeface="Monotype Corsiva" pitchFamily="66" charset="0"/>
              </a:rPr>
              <a:t>.</a:t>
            </a: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И </a:t>
            </a:r>
            <a:r>
              <a:rPr lang="ru-RU" sz="1600" dirty="0" err="1">
                <a:latin typeface="Monotype Corsiva" pitchFamily="66" charset="0"/>
              </a:rPr>
              <a:t>сетне</a:t>
            </a:r>
            <a:r>
              <a:rPr lang="ru-RU" sz="1600" dirty="0">
                <a:latin typeface="Monotype Corsiva" pitchFamily="66" charset="0"/>
              </a:rPr>
              <a:t> - миг - </a:t>
            </a:r>
            <a:r>
              <a:rPr lang="ru-RU" sz="1600" dirty="0" err="1">
                <a:latin typeface="Monotype Corsiva" pitchFamily="66" charset="0"/>
              </a:rPr>
              <a:t>разкършена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снага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изчезна</a:t>
            </a:r>
            <a:r>
              <a:rPr lang="ru-RU" sz="1600" dirty="0">
                <a:latin typeface="Monotype Corsiva" pitchFamily="66" charset="0"/>
              </a:rPr>
              <a:t> в роя </a:t>
            </a:r>
            <a:r>
              <a:rPr lang="ru-RU" sz="1600" dirty="0" err="1">
                <a:latin typeface="Monotype Corsiva" pitchFamily="66" charset="0"/>
              </a:rPr>
              <a:t>като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блян</a:t>
            </a:r>
            <a:r>
              <a:rPr lang="ru-RU" sz="1600" dirty="0">
                <a:latin typeface="Monotype Corsiva" pitchFamily="66" charset="0"/>
              </a:rPr>
              <a:t>. С </a:t>
            </a:r>
            <a:r>
              <a:rPr lang="ru-RU" sz="1600" dirty="0" err="1">
                <a:latin typeface="Monotype Corsiva" pitchFamily="66" charset="0"/>
              </a:rPr>
              <a:t>тъга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sz="1600" dirty="0">
                <a:latin typeface="Monotype Corsiva" pitchFamily="66" charset="0"/>
              </a:rPr>
              <a:t>на страстен зов </a:t>
            </a:r>
            <a:r>
              <a:rPr lang="ru-RU" sz="1600" dirty="0" err="1">
                <a:latin typeface="Monotype Corsiva" pitchFamily="66" charset="0"/>
              </a:rPr>
              <a:t>кънтеше</a:t>
            </a:r>
            <a:r>
              <a:rPr lang="ru-RU" sz="1600" dirty="0">
                <a:latin typeface="Monotype Corsiva" pitchFamily="66" charset="0"/>
              </a:rPr>
              <a:t> само</a:t>
            </a:r>
          </a:p>
          <a:p>
            <a:pPr marL="64008" indent="0">
              <a:buNone/>
            </a:pPr>
            <a:r>
              <a:rPr lang="ru-RU" sz="1600" dirty="0" err="1">
                <a:latin typeface="Monotype Corsiva" pitchFamily="66" charset="0"/>
              </a:rPr>
              <a:t>смехът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й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още</a:t>
            </a:r>
            <a:r>
              <a:rPr lang="ru-RU" sz="1600" dirty="0">
                <a:latin typeface="Monotype Corsiva" pitchFamily="66" charset="0"/>
              </a:rPr>
              <a:t>. </a:t>
            </a:r>
            <a:r>
              <a:rPr lang="ru-RU" sz="1600" dirty="0" err="1">
                <a:latin typeface="Monotype Corsiva" pitchFamily="66" charset="0"/>
              </a:rPr>
              <a:t>Странния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парфюм</a:t>
            </a:r>
            <a:endParaRPr lang="ru-RU" sz="1600" dirty="0">
              <a:latin typeface="Monotype Corsiva" pitchFamily="66" charset="0"/>
            </a:endParaRPr>
          </a:p>
          <a:p>
            <a:pPr marL="64008" indent="0">
              <a:buNone/>
            </a:pPr>
            <a:endParaRPr lang="bg-BG" sz="1600" dirty="0">
              <a:latin typeface="Monotype Corsiva" pitchFamily="66" charset="0"/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>
          <a:xfrm>
            <a:off x="4644008" y="629980"/>
            <a:ext cx="3970784" cy="6255404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на </a:t>
            </a:r>
            <a:r>
              <a:rPr lang="ru-RU" dirty="0" err="1">
                <a:latin typeface="Monotype Corsiva" pitchFamily="66" charset="0"/>
              </a:rPr>
              <a:t>женска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плът</a:t>
            </a:r>
            <a:r>
              <a:rPr lang="ru-RU" dirty="0">
                <a:latin typeface="Monotype Corsiva" pitchFamily="66" charset="0"/>
              </a:rPr>
              <a:t> задави моя ум.</a:t>
            </a:r>
          </a:p>
          <a:p>
            <a:pPr marL="64008" indent="0">
              <a:buNone/>
            </a:pPr>
            <a:r>
              <a:rPr lang="ru-RU" dirty="0" smtClean="0">
                <a:latin typeface="Monotype Corsiva" pitchFamily="66" charset="0"/>
              </a:rPr>
              <a:t>И в непонятен </a:t>
            </a:r>
            <a:r>
              <a:rPr lang="ru-RU" dirty="0" err="1" smtClean="0">
                <a:latin typeface="Monotype Corsiva" pitchFamily="66" charset="0"/>
              </a:rPr>
              <a:t>тласък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подир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нея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dirty="0" err="1" smtClean="0">
                <a:latin typeface="Monotype Corsiva" pitchFamily="66" charset="0"/>
              </a:rPr>
              <a:t>улисан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из </a:t>
            </a:r>
            <a:r>
              <a:rPr lang="ru-RU" dirty="0" err="1">
                <a:latin typeface="Monotype Corsiva" pitchFamily="66" charset="0"/>
              </a:rPr>
              <a:t>тълпата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като</a:t>
            </a:r>
            <a:r>
              <a:rPr lang="ru-RU" dirty="0">
                <a:latin typeface="Monotype Corsiva" pitchFamily="66" charset="0"/>
              </a:rPr>
              <a:t> луд,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без </a:t>
            </a:r>
            <a:r>
              <a:rPr lang="ru-RU" dirty="0" err="1">
                <a:latin typeface="Monotype Corsiva" pitchFamily="66" charset="0"/>
              </a:rPr>
              <a:t>сълзи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плачех</a:t>
            </a:r>
            <a:r>
              <a:rPr lang="ru-RU" dirty="0">
                <a:latin typeface="Monotype Corsiva" pitchFamily="66" charset="0"/>
              </a:rPr>
              <a:t> аз: "</a:t>
            </a:r>
            <a:r>
              <a:rPr lang="ru-RU" dirty="0" err="1">
                <a:latin typeface="Monotype Corsiva" pitchFamily="66" charset="0"/>
              </a:rPr>
              <a:t>Мрътвея</a:t>
            </a:r>
            <a:r>
              <a:rPr lang="ru-RU" dirty="0">
                <a:latin typeface="Monotype Corsiva" pitchFamily="66" charset="0"/>
              </a:rPr>
              <a:t> -</a:t>
            </a: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каза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истината</a:t>
            </a:r>
            <a:r>
              <a:rPr lang="ru-RU" dirty="0">
                <a:latin typeface="Monotype Corsiva" pitchFamily="66" charset="0"/>
              </a:rPr>
              <a:t>: рано в </a:t>
            </a:r>
            <a:r>
              <a:rPr lang="ru-RU" dirty="0" err="1">
                <a:latin typeface="Monotype Corsiva" pitchFamily="66" charset="0"/>
              </a:rPr>
              <a:t>студ</a:t>
            </a:r>
            <a:endParaRPr lang="ru-RU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сърцето</a:t>
            </a:r>
            <a:r>
              <a:rPr lang="ru-RU" dirty="0">
                <a:latin typeface="Monotype Corsiva" pitchFamily="66" charset="0"/>
              </a:rPr>
              <a:t> ми </a:t>
            </a:r>
            <a:r>
              <a:rPr lang="ru-RU" dirty="0" err="1">
                <a:latin typeface="Monotype Corsiva" pitchFamily="66" charset="0"/>
              </a:rPr>
              <a:t>замръзна</a:t>
            </a:r>
            <a:r>
              <a:rPr lang="ru-RU" dirty="0">
                <a:latin typeface="Monotype Corsiva" pitchFamily="66" charset="0"/>
              </a:rPr>
              <a:t>; </a:t>
            </a:r>
            <a:r>
              <a:rPr lang="ru-RU" dirty="0" err="1">
                <a:latin typeface="Monotype Corsiva" pitchFamily="66" charset="0"/>
              </a:rPr>
              <a:t>мисъл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тъмна</a:t>
            </a:r>
            <a:endParaRPr lang="ru-RU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коса на </a:t>
            </a:r>
            <a:r>
              <a:rPr lang="ru-RU" dirty="0" err="1">
                <a:latin typeface="Monotype Corsiva" pitchFamily="66" charset="0"/>
              </a:rPr>
              <a:t>смърт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размахва</a:t>
            </a:r>
            <a:r>
              <a:rPr lang="ru-RU" dirty="0">
                <a:latin typeface="Monotype Corsiva" pitchFamily="66" charset="0"/>
              </a:rPr>
              <a:t>... </a:t>
            </a:r>
            <a:r>
              <a:rPr lang="ru-RU" dirty="0" err="1">
                <a:latin typeface="Monotype Corsiva" pitchFamily="66" charset="0"/>
              </a:rPr>
              <a:t>Беше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ден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свалих</a:t>
            </a:r>
            <a:r>
              <a:rPr lang="ru-RU" dirty="0">
                <a:latin typeface="Monotype Corsiva" pitchFamily="66" charset="0"/>
              </a:rPr>
              <a:t> аз </a:t>
            </a:r>
            <a:r>
              <a:rPr lang="ru-RU" dirty="0" err="1">
                <a:latin typeface="Monotype Corsiva" pitchFamily="66" charset="0"/>
              </a:rPr>
              <a:t>маската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му</a:t>
            </a:r>
            <a:r>
              <a:rPr lang="ru-RU" dirty="0">
                <a:latin typeface="Monotype Corsiva" pitchFamily="66" charset="0"/>
              </a:rPr>
              <a:t> и пред мен</a:t>
            </a: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въздъхна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нощ</a:t>
            </a:r>
            <a:r>
              <a:rPr lang="ru-RU" dirty="0">
                <a:latin typeface="Monotype Corsiva" pitchFamily="66" charset="0"/>
              </a:rPr>
              <a:t>, и вече се не </a:t>
            </a:r>
            <a:r>
              <a:rPr lang="ru-RU" dirty="0" err="1">
                <a:latin typeface="Monotype Corsiva" pitchFamily="66" charset="0"/>
              </a:rPr>
              <a:t>съмна</a:t>
            </a:r>
            <a:r>
              <a:rPr lang="ru-RU" dirty="0">
                <a:latin typeface="Monotype Corsiva" pitchFamily="66" charset="0"/>
              </a:rPr>
              <a:t>...</a:t>
            </a: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Смъртта</a:t>
            </a:r>
            <a:r>
              <a:rPr lang="ru-RU" dirty="0">
                <a:latin typeface="Monotype Corsiva" pitchFamily="66" charset="0"/>
              </a:rPr>
              <a:t> - не </a:t>
            </a:r>
            <a:r>
              <a:rPr lang="ru-RU" dirty="0" err="1">
                <a:latin typeface="Monotype Corsiva" pitchFamily="66" charset="0"/>
              </a:rPr>
              <a:t>виждам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друго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белия</a:t>
            </a:r>
            <a:r>
              <a:rPr lang="ru-RU" dirty="0">
                <a:latin typeface="Monotype Corsiva" pitchFamily="66" charset="0"/>
              </a:rPr>
              <a:t> кивот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на </a:t>
            </a:r>
            <a:r>
              <a:rPr lang="ru-RU" dirty="0" err="1">
                <a:latin typeface="Monotype Corsiva" pitchFamily="66" charset="0"/>
              </a:rPr>
              <a:t>твоите</a:t>
            </a:r>
            <a:r>
              <a:rPr lang="ru-RU" dirty="0">
                <a:latin typeface="Monotype Corsiva" pitchFamily="66" charset="0"/>
              </a:rPr>
              <a:t> скрижали </a:t>
            </a:r>
            <a:r>
              <a:rPr lang="ru-RU" dirty="0" err="1">
                <a:latin typeface="Monotype Corsiva" pitchFamily="66" charset="0"/>
              </a:rPr>
              <a:t>тайни</a:t>
            </a:r>
            <a:r>
              <a:rPr lang="ru-RU" dirty="0">
                <a:latin typeface="Monotype Corsiva" pitchFamily="66" charset="0"/>
              </a:rPr>
              <a:t>, о живот!"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 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В безумен </a:t>
            </a:r>
            <a:r>
              <a:rPr lang="ru-RU" dirty="0" err="1">
                <a:latin typeface="Monotype Corsiva" pitchFamily="66" charset="0"/>
              </a:rPr>
              <a:t>сън</a:t>
            </a:r>
            <a:r>
              <a:rPr lang="ru-RU" dirty="0">
                <a:latin typeface="Monotype Corsiva" pitchFamily="66" charset="0"/>
              </a:rPr>
              <a:t> унесен, сред оная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забава на </a:t>
            </a:r>
            <a:r>
              <a:rPr lang="ru-RU" dirty="0" err="1">
                <a:latin typeface="Monotype Corsiva" pitchFamily="66" charset="0"/>
              </a:rPr>
              <a:t>стохилядния</a:t>
            </a:r>
            <a:r>
              <a:rPr lang="ru-RU" dirty="0">
                <a:latin typeface="Monotype Corsiva" pitchFamily="66" charset="0"/>
              </a:rPr>
              <a:t> град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и без да се </a:t>
            </a:r>
            <a:r>
              <a:rPr lang="ru-RU" dirty="0" err="1">
                <a:latin typeface="Monotype Corsiva" pitchFamily="66" charset="0"/>
              </a:rPr>
              <a:t>опомня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че</a:t>
            </a:r>
            <a:r>
              <a:rPr lang="ru-RU" dirty="0">
                <a:latin typeface="Monotype Corsiva" pitchFamily="66" charset="0"/>
              </a:rPr>
              <a:t> не зная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кого </a:t>
            </a:r>
            <a:r>
              <a:rPr lang="ru-RU" dirty="0" err="1">
                <a:latin typeface="Monotype Corsiva" pitchFamily="66" charset="0"/>
              </a:rPr>
              <a:t>преследвам</a:t>
            </a:r>
            <a:r>
              <a:rPr lang="ru-RU" dirty="0">
                <a:latin typeface="Monotype Corsiva" pitchFamily="66" charset="0"/>
              </a:rPr>
              <a:t>, аз </a:t>
            </a:r>
            <a:r>
              <a:rPr lang="ru-RU" dirty="0" err="1">
                <a:latin typeface="Monotype Corsiva" pitchFamily="66" charset="0"/>
              </a:rPr>
              <a:t>нареждах</a:t>
            </a:r>
            <a:r>
              <a:rPr lang="ru-RU" dirty="0">
                <a:latin typeface="Monotype Corsiva" pitchFamily="66" charset="0"/>
              </a:rPr>
              <a:t>: "Млад -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на </a:t>
            </a:r>
            <a:r>
              <a:rPr lang="ru-RU" dirty="0" err="1">
                <a:latin typeface="Monotype Corsiva" pitchFamily="66" charset="0"/>
              </a:rPr>
              <a:t>младост</a:t>
            </a:r>
            <a:r>
              <a:rPr lang="ru-RU" dirty="0">
                <a:latin typeface="Monotype Corsiva" pitchFamily="66" charset="0"/>
              </a:rPr>
              <a:t> зноя не </a:t>
            </a:r>
            <a:r>
              <a:rPr lang="ru-RU" dirty="0" err="1">
                <a:latin typeface="Monotype Corsiva" pitchFamily="66" charset="0"/>
              </a:rPr>
              <a:t>усетих</a:t>
            </a:r>
            <a:r>
              <a:rPr lang="ru-RU" dirty="0">
                <a:latin typeface="Monotype Corsiva" pitchFamily="66" charset="0"/>
              </a:rPr>
              <a:t>. С ласка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край мене, о живот </a:t>
            </a:r>
            <a:r>
              <a:rPr lang="ru-RU" dirty="0" err="1">
                <a:latin typeface="Monotype Corsiva" pitchFamily="66" charset="0"/>
              </a:rPr>
              <a:t>благоухан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dirty="0" err="1">
                <a:latin typeface="Monotype Corsiva" pitchFamily="66" charset="0"/>
              </a:rPr>
              <a:t>защо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спреш</a:t>
            </a:r>
            <a:r>
              <a:rPr lang="ru-RU" dirty="0">
                <a:latin typeface="Monotype Corsiva" pitchFamily="66" charset="0"/>
              </a:rPr>
              <a:t>? </a:t>
            </a:r>
            <a:r>
              <a:rPr lang="ru-RU" dirty="0" err="1">
                <a:latin typeface="Monotype Corsiva" pitchFamily="66" charset="0"/>
              </a:rPr>
              <a:t>Сразително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желан</a:t>
            </a:r>
            <a:endParaRPr lang="ru-RU" dirty="0">
              <a:latin typeface="Monotype Corsiva" pitchFamily="66" charset="0"/>
            </a:endParaRP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на </a:t>
            </a:r>
            <a:r>
              <a:rPr lang="ru-RU" dirty="0" err="1">
                <a:latin typeface="Monotype Corsiva" pitchFamily="66" charset="0"/>
              </a:rPr>
              <a:t>всяка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смърт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значи</a:t>
            </a:r>
            <a:r>
              <a:rPr lang="ru-RU" dirty="0">
                <a:latin typeface="Monotype Corsiva" pitchFamily="66" charset="0"/>
              </a:rPr>
              <a:t> тая маска - !"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...А </a:t>
            </a:r>
            <a:r>
              <a:rPr lang="ru-RU" dirty="0" err="1">
                <a:latin typeface="Monotype Corsiva" pitchFamily="66" charset="0"/>
              </a:rPr>
              <a:t>пътьом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чак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късни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тъмнини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marL="64008" indent="0">
              <a:buNone/>
            </a:pPr>
            <a:r>
              <a:rPr lang="ru-RU" dirty="0">
                <a:latin typeface="Monotype Corsiva" pitchFamily="66" charset="0"/>
              </a:rPr>
              <a:t>с </a:t>
            </a:r>
            <a:r>
              <a:rPr lang="ru-RU" dirty="0" err="1">
                <a:latin typeface="Monotype Corsiva" pitchFamily="66" charset="0"/>
              </a:rPr>
              <a:t>конфети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обсипваха</a:t>
            </a:r>
            <a:r>
              <a:rPr lang="ru-RU" dirty="0">
                <a:latin typeface="Monotype Corsiva" pitchFamily="66" charset="0"/>
              </a:rPr>
              <a:t> жени.</a:t>
            </a:r>
          </a:p>
          <a:p>
            <a:pPr marL="64008" indent="0">
              <a:buNone/>
            </a:pPr>
            <a:endParaRPr lang="bg-BG" dirty="0">
              <a:latin typeface="Monotype Corsiva" pitchFamily="66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33975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cap="all" dirty="0" smtClean="0"/>
              <a:t>                             </a:t>
            </a:r>
            <a:r>
              <a:rPr lang="bg-BG" b="1" cap="all" dirty="0" smtClean="0">
                <a:latin typeface="Monotype Corsiva" pitchFamily="66" charset="0"/>
              </a:rPr>
              <a:t>МАСКА</a:t>
            </a:r>
            <a:endParaRPr lang="bg-BG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19888" cy="198566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	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Маската</a:t>
            </a:r>
            <a:r>
              <a:rPr lang="bg-BG" dirty="0"/>
              <a:t>, нощта, смъртта </a:t>
            </a:r>
            <a:r>
              <a:rPr lang="bg-BG" dirty="0" smtClean="0"/>
              <a:t>– </a:t>
            </a:r>
            <a:r>
              <a:rPr lang="bg-BG" dirty="0" err="1" smtClean="0"/>
              <a:t>най-яворовските</a:t>
            </a:r>
            <a:r>
              <a:rPr lang="bg-BG" dirty="0" smtClean="0"/>
              <a:t> </a:t>
            </a:r>
            <a:r>
              <a:rPr lang="bg-BG" dirty="0"/>
              <a:t>образи</a:t>
            </a:r>
            <a:br>
              <a:rPr lang="bg-BG" dirty="0"/>
            </a:br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552728" cy="40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2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Универсалните послания на стихотворението „Маска“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Колкото повече търсим истините, толкова повече се откъсваме от истинското и губим себе си. Лирическият герой на Яворов е горд самотник, вечно раздвоен между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екзистенциалното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и метафизичното познание, от една страна, и копнежа по пълноценен живот тук и сега, от друга, което го определя като един от най-трагичните в нашата литература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Загадката на битието е шифър, който сме обречени вечно да разчитаме погрешно, но заедно с това смисълът на човешкия живот е в разгадаването, във вечното търсене на страдащия и чувстващ  дух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Поетът има особена мисия – на субект, който трябва да послужи като мост между света на делничното и този на идеите,  между интелектуалното и плътското начало.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Символистични мотиви в стихотворението „Маска“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Образът на големия град като елемент на лирическия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хронотоп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Мотивите за самота и за скиталчеството като метафора на търсенето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Устременост на лирическия човек към големите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екзистенциални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въпроси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Конфликтите духовно-плътско, вечно-тленно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Поетика на контраста: живот-смърт, веселие – тъга, ден-нощ, истина-привидност, естествено-изкуствено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	</a:t>
            </a:r>
            <a:r>
              <a:rPr lang="bg-BG" dirty="0" err="1" smtClean="0"/>
              <a:t>Междутекстови</a:t>
            </a:r>
            <a:r>
              <a:rPr lang="bg-BG" dirty="0" smtClean="0"/>
              <a:t> връзки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51520" y="1722437"/>
            <a:ext cx="3960440" cy="4525963"/>
          </a:xfrm>
        </p:spPr>
        <p:txBody>
          <a:bodyPr>
            <a:normAutofit fontScale="92500" lnSpcReduction="20000"/>
          </a:bodyPr>
          <a:lstStyle/>
          <a:p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Х. Ботев </a:t>
            </a:r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–“</a:t>
            </a:r>
            <a:r>
              <a:rPr lang="bg-BG" sz="2400" i="1" u="sng" dirty="0" err="1" smtClean="0">
                <a:latin typeface="Times New Roman" pitchFamily="18" charset="0"/>
                <a:cs typeface="Times New Roman" pitchFamily="18" charset="0"/>
              </a:rPr>
              <a:t>Майце</a:t>
            </a:r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 си“ и </a:t>
            </a:r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До моето първо либе</a:t>
            </a:r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мотивът за неизживяната младост, самотата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личността</a:t>
            </a:r>
          </a:p>
          <a:p>
            <a:pPr marL="64008" indent="0"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Д. Дебелянов-”Миг”-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търсенето на откровението за битието, конфликт личност – тълпа,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радът и празникът като художествен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хронотоп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разочарованието от постигнатото познание,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екзистенциалната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самотата 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тъга.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botevplovdiv.bg/tpl/local/img/pat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1412777"/>
            <a:ext cx="2160240" cy="2808312"/>
          </a:xfrm>
          <a:prstGeom prst="rect">
            <a:avLst/>
          </a:prstGeom>
          <a:noFill/>
        </p:spPr>
      </p:pic>
      <p:pic>
        <p:nvPicPr>
          <p:cNvPr id="3076" name="Picture 4" descr="http://senzacia.net/wp-content/uploads/2012/04/Debelyan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222969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4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	</a:t>
            </a:r>
            <a:r>
              <a:rPr lang="bg-BG" dirty="0" err="1" smtClean="0"/>
              <a:t>Междутекстови</a:t>
            </a:r>
            <a:r>
              <a:rPr lang="bg-BG" dirty="0" smtClean="0"/>
              <a:t> връзки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2143125" cy="2143125"/>
          </a:xfrm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i="1" u="sng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i="1" u="sng" dirty="0" err="1" smtClean="0">
                <a:latin typeface="Times New Roman" pitchFamily="18" charset="0"/>
                <a:cs typeface="Times New Roman" pitchFamily="18" charset="0"/>
              </a:rPr>
              <a:t>Фауст</a:t>
            </a:r>
            <a:r>
              <a:rPr lang="bg-BG" i="1" u="sng" dirty="0" smtClean="0">
                <a:latin typeface="Times New Roman" pitchFamily="18" charset="0"/>
                <a:cs typeface="Times New Roman" pitchFamily="18" charset="0"/>
              </a:rPr>
              <a:t>“ на Й. Ф. Гьоте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вечно търсещият и неспокоен човешки дух, интелектуално начало у човека</a:t>
            </a:r>
          </a:p>
          <a:p>
            <a:pPr marL="64008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i="1" u="sng" dirty="0">
                <a:latin typeface="Times New Roman" pitchFamily="18" charset="0"/>
                <a:cs typeface="Times New Roman" pitchFamily="18" charset="0"/>
              </a:rPr>
              <a:t>Митът за </a:t>
            </a:r>
            <a:r>
              <a:rPr lang="bg-BG" i="1" u="sng" dirty="0" smtClean="0">
                <a:latin typeface="Times New Roman" pitchFamily="18" charset="0"/>
                <a:cs typeface="Times New Roman" pitchFamily="18" charset="0"/>
              </a:rPr>
              <a:t>Орфей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героят, който в търсене на любимата, се откъсва от живота и отказва неговите удоволствия, предложени от вакханките.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1602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467544" y="2780928"/>
            <a:ext cx="8229600" cy="331236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bg-BG" u="sng" dirty="0" smtClean="0">
                <a:latin typeface="Times New Roman" pitchFamily="18" charset="0"/>
                <a:cs typeface="Times New Roman" pitchFamily="18" charset="0"/>
              </a:rPr>
              <a:t>Изготвил: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Н.Иванова- 11б клас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Профил „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Природоматематически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“ – биология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Средно общообразователно училище „Пейо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Крачолов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Яворов“, гр. Чирпан</a:t>
            </a:r>
          </a:p>
          <a:p>
            <a:r>
              <a:rPr lang="bg-BG" u="sng" dirty="0" smtClean="0">
                <a:latin typeface="Times New Roman" pitchFamily="18" charset="0"/>
                <a:cs typeface="Times New Roman" pitchFamily="18" charset="0"/>
              </a:rPr>
              <a:t>Ръководител</a:t>
            </a:r>
            <a:r>
              <a:rPr lang="bg-BG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mtClean="0"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Стайкова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старши учител по български език и литература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bg-BG" dirty="0" smtClean="0"/>
          </a:p>
          <a:p>
            <a:pPr algn="r"/>
            <a:endParaRPr lang="bg-BG" dirty="0" smtClean="0"/>
          </a:p>
          <a:p>
            <a:pPr marL="64008" indent="0" algn="r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16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Място на творбата в творчеството</a:t>
            </a:r>
            <a:br>
              <a:rPr lang="bg-BG" dirty="0" smtClean="0"/>
            </a:br>
            <a:r>
              <a:rPr lang="bg-BG" dirty="0" smtClean="0"/>
              <a:t>на Яворов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Антологията “Подир сенките на облаците”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Цикъл “Прозрения”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Написана е в Нанси, Франция,1907г.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Тя е част от втория творчески период на поета- търсач на метафизични истини; модерният поет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Посвещение</a:t>
            </a:r>
            <a:br>
              <a:rPr lang="bg-BG" dirty="0" smtClean="0"/>
            </a:br>
            <a:r>
              <a:rPr lang="bg-BG" dirty="0" smtClean="0"/>
              <a:t>на </a:t>
            </a:r>
            <a:r>
              <a:rPr lang="bg-BG" dirty="0" err="1" smtClean="0"/>
              <a:t>Вл</a:t>
            </a:r>
            <a:r>
              <a:rPr lang="bg-BG" dirty="0" smtClean="0"/>
              <a:t>.Василев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844824"/>
            <a:ext cx="4680520" cy="501317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Василев Матеев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литературен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театрален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Критик"/>
              </a:rPr>
              <a:t>критик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публикува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списанията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Мисъл (списание)"/>
              </a:rPr>
              <a:t>„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Мисъл (списание)"/>
              </a:rPr>
              <a:t>Мисъл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Мисъл (списание)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„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Българска сбирка"/>
              </a:rPr>
              <a:t>Българска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Българска сбирка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Българска сбирка"/>
              </a:rPr>
              <a:t>сбирка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Основател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ръководител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на списание „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Златорог"/>
              </a:rPr>
              <a:t>Златорог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 от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 tooltip="1920"/>
              </a:rPr>
              <a:t>1920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1944"/>
              </a:rPr>
              <a:t>1944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година. Известно 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Василев 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близките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приятели на Яворов. Той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него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предсмъртната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година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е бил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посочен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изпълнител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завещанието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Яворов.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pic>
        <p:nvPicPr>
          <p:cNvPr id="1028" name="Picture 4" descr="VlVasile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484784"/>
            <a:ext cx="3240360" cy="505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sz="half" idx="1"/>
          </p:nvPr>
        </p:nvSpPr>
        <p:spPr>
          <a:xfrm>
            <a:off x="609160" y="1628801"/>
            <a:ext cx="4178864" cy="4392488"/>
          </a:xfrm>
        </p:spPr>
        <p:txBody>
          <a:bodyPr>
            <a:normAutofit fontScale="92500" lnSpcReduction="20000"/>
          </a:bodyPr>
          <a:lstStyle/>
          <a:p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5148064" y="1268761"/>
            <a:ext cx="3538736" cy="497964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карта,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1912, Пловдив – от Вл. Василев до Яворов: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64008" indent="0">
              <a:buNone/>
            </a:pPr>
            <a:r>
              <a:rPr lang="ru-RU" dirty="0" err="1" smtClean="0">
                <a:latin typeface="Monotype Corsiva" pitchFamily="66" charset="0"/>
              </a:rPr>
              <a:t>Пейо</a:t>
            </a:r>
            <a:r>
              <a:rPr lang="ru-RU" dirty="0">
                <a:latin typeface="Monotype Corsiva" pitchFamily="66" charset="0"/>
              </a:rPr>
              <a:t>, от дома ми </a:t>
            </a:r>
            <a:r>
              <a:rPr lang="ru-RU" dirty="0" err="1">
                <a:latin typeface="Monotype Corsiva" pitchFamily="66" charset="0"/>
              </a:rPr>
              <a:t>писаха</a:t>
            </a:r>
            <a:r>
              <a:rPr lang="ru-RU" dirty="0">
                <a:latin typeface="Monotype Corsiva" pitchFamily="66" charset="0"/>
              </a:rPr>
              <a:t>, че си </a:t>
            </a:r>
            <a:r>
              <a:rPr lang="ru-RU" dirty="0" err="1">
                <a:latin typeface="Monotype Corsiva" pitchFamily="66" charset="0"/>
              </a:rPr>
              <a:t>взел</a:t>
            </a:r>
            <a:r>
              <a:rPr lang="ru-RU" dirty="0">
                <a:latin typeface="Monotype Corsiva" pitchFamily="66" charset="0"/>
              </a:rPr>
              <a:t> и </a:t>
            </a:r>
            <a:r>
              <a:rPr lang="ru-RU" dirty="0" err="1">
                <a:latin typeface="Monotype Corsiva" pitchFamily="66" charset="0"/>
              </a:rPr>
              <a:t>моите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портрети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Прати</a:t>
            </a:r>
            <a:r>
              <a:rPr lang="ru-RU" dirty="0">
                <a:latin typeface="Monotype Corsiva" pitchFamily="66" charset="0"/>
              </a:rPr>
              <a:t> ми, моля </a:t>
            </a:r>
            <a:r>
              <a:rPr lang="ru-RU" dirty="0" err="1">
                <a:latin typeface="Monotype Corsiva" pitchFamily="66" charset="0"/>
              </a:rPr>
              <a:t>ти</a:t>
            </a:r>
            <a:r>
              <a:rPr lang="ru-RU" dirty="0">
                <a:latin typeface="Monotype Corsiva" pitchFamily="66" charset="0"/>
              </a:rPr>
              <a:t> се, и трите, за да си видя </a:t>
            </a:r>
            <a:r>
              <a:rPr lang="ru-RU" dirty="0" err="1">
                <a:latin typeface="Monotype Corsiva" pitchFamily="66" charset="0"/>
              </a:rPr>
              <a:t>мутрата</a:t>
            </a:r>
            <a:r>
              <a:rPr lang="ru-RU" dirty="0">
                <a:latin typeface="Monotype Corsiva" pitchFamily="66" charset="0"/>
              </a:rPr>
              <a:t>, та да </a:t>
            </a:r>
            <a:r>
              <a:rPr lang="ru-RU" dirty="0" err="1">
                <a:latin typeface="Monotype Corsiva" pitchFamily="66" charset="0"/>
              </a:rPr>
              <a:t>мога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да</a:t>
            </a:r>
            <a:r>
              <a:rPr lang="ru-RU" dirty="0">
                <a:latin typeface="Monotype Corsiva" pitchFamily="66" charset="0"/>
              </a:rPr>
              <a:t> кажа от кои и колко да направят. </a:t>
            </a:r>
            <a:r>
              <a:rPr lang="ru-RU" dirty="0" err="1">
                <a:latin typeface="Monotype Corsiva" pitchFamily="66" charset="0"/>
              </a:rPr>
              <a:t>Изпрати</a:t>
            </a:r>
            <a:r>
              <a:rPr lang="ru-RU" dirty="0">
                <a:latin typeface="Monotype Corsiva" pitchFamily="66" charset="0"/>
              </a:rPr>
              <a:t> да видя и </a:t>
            </a:r>
            <a:r>
              <a:rPr lang="ru-RU" dirty="0" err="1">
                <a:latin typeface="Monotype Corsiva" pitchFamily="66" charset="0"/>
              </a:rPr>
              <a:t>другия</a:t>
            </a:r>
            <a:r>
              <a:rPr lang="ru-RU" dirty="0">
                <a:latin typeface="Monotype Corsiva" pitchFamily="66" charset="0"/>
              </a:rPr>
              <a:t> /</a:t>
            </a:r>
            <a:r>
              <a:rPr lang="ru-RU" dirty="0" err="1">
                <a:latin typeface="Monotype Corsiva" pitchFamily="66" charset="0"/>
              </a:rPr>
              <a:t>двамата</a:t>
            </a:r>
            <a:r>
              <a:rPr lang="ru-RU" dirty="0">
                <a:latin typeface="Monotype Corsiva" pitchFamily="66" charset="0"/>
              </a:rPr>
              <a:t>/. Во </a:t>
            </a:r>
            <a:r>
              <a:rPr lang="ru-RU" dirty="0" err="1">
                <a:latin typeface="Monotype Corsiva" pitchFamily="66" charset="0"/>
              </a:rPr>
              <a:t>очакване</a:t>
            </a:r>
            <a:r>
              <a:rPr lang="ru-RU" dirty="0">
                <a:latin typeface="Monotype Corsiva" pitchFamily="66" charset="0"/>
              </a:rPr>
              <a:t> от </a:t>
            </a:r>
            <a:r>
              <a:rPr lang="ru-RU" dirty="0" err="1">
                <a:latin typeface="Monotype Corsiva" pitchFamily="66" charset="0"/>
              </a:rPr>
              <a:t>ден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ден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съм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зарязал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всяка</a:t>
            </a:r>
            <a:r>
              <a:rPr lang="ru-RU" dirty="0">
                <a:latin typeface="Monotype Corsiva" pitchFamily="66" charset="0"/>
              </a:rPr>
              <a:t> работа. Много </a:t>
            </a:r>
            <a:r>
              <a:rPr lang="ru-RU" dirty="0" err="1">
                <a:latin typeface="Monotype Corsiva" pitchFamily="66" charset="0"/>
              </a:rPr>
              <a:t>здраве</a:t>
            </a:r>
            <a:r>
              <a:rPr lang="ru-RU" dirty="0">
                <a:latin typeface="Monotype Corsiva" pitchFamily="66" charset="0"/>
              </a:rPr>
              <a:t>. Твой Влад</a:t>
            </a:r>
            <a:endParaRPr lang="bg-BG" dirty="0">
              <a:latin typeface="Monotype Corsiva" pitchFamily="66" charset="0"/>
            </a:endParaRPr>
          </a:p>
        </p:txBody>
      </p:sp>
      <p:pic>
        <p:nvPicPr>
          <p:cNvPr id="18436" name="Picture 4" descr="1_373k_1_689_694_191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32048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Маската и нейните значения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4316288" cy="4525963"/>
          </a:xfrm>
        </p:spPr>
        <p:txBody>
          <a:bodyPr>
            <a:normAutofit fontScale="85000" lnSpcReduction="20000"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маската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човекът може да бъде това, което е, или това, което желае да бъде.</a:t>
            </a:r>
          </a:p>
          <a:p>
            <a:pPr lvl="0">
              <a:buClr>
                <a:srgbClr val="FF388C"/>
              </a:buClr>
            </a:pPr>
            <a:r>
              <a:rPr lang="bg-BG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Маската скрива самоличността и показва фалшиви </a:t>
            </a:r>
            <a:r>
              <a:rPr lang="bg-BG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същности</a:t>
            </a:r>
            <a:r>
              <a:rPr lang="bg-BG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FF388C"/>
              </a:buClr>
            </a:pPr>
            <a:r>
              <a:rPr lang="bg-BG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Изразява прозрения за принципно заблуждаващата същност на живота</a:t>
            </a:r>
            <a:endParaRPr lang="bg-BG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388C"/>
              </a:buClr>
            </a:pPr>
            <a:endParaRPr lang="bg-BG" sz="2800" dirty="0" smtClean="0">
              <a:solidFill>
                <a:prstClr val="white"/>
              </a:solidFill>
            </a:endParaRPr>
          </a:p>
          <a:p>
            <a:pPr marL="64008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bg-BG" sz="2800" dirty="0"/>
          </a:p>
          <a:p>
            <a:pPr lvl="0">
              <a:buClr>
                <a:srgbClr val="FF388C"/>
              </a:buClr>
            </a:pPr>
            <a:endParaRPr lang="bg-BG" sz="2800" dirty="0">
              <a:solidFill>
                <a:prstClr val="white"/>
              </a:solidFill>
            </a:endParaRP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308453"/>
          </a:xfrm>
        </p:spPr>
        <p:txBody>
          <a:bodyPr>
            <a:normAutofit fontScale="85000" lnSpcReduction="20000"/>
          </a:bodyPr>
          <a:lstStyle/>
          <a:p>
            <a:endParaRPr lang="bg-BG" dirty="0"/>
          </a:p>
        </p:txBody>
      </p:sp>
      <p:pic>
        <p:nvPicPr>
          <p:cNvPr id="14338" name="Picture 2" descr="http://bueno.bg/media/offers/offer_1021_r4PPF2jXK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104456" cy="4258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6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Опозицията лице-маска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Лицето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първообразът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същността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Аза. То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неговата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същност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неговата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земна природа.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Лицето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отнесено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стремежите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Аза,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означава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истината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скрито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непостижимо. Маската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едновременно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прикрива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открива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открива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целенасочено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скривано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човека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Защото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иска да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скрие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маската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нещото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индивидуализира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Маската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лице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човека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лице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обществото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назовава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е, 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 е.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подменя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същностите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Маската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карнавалът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служат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изравняване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нещата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Карнавалът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маскира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истинската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същност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смъкването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маската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Аза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творбата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разкрива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душевният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свят,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преобладава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нощта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Свят,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чувства,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инстинкти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блянове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затъмнени</a:t>
            </a:r>
            <a:r>
              <a:rPr lang="ru-RU" sz="3200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49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Художествено време</a:t>
            </a:r>
            <a:br>
              <a:rPr lang="bg-BG" dirty="0" smtClean="0"/>
            </a:br>
            <a:r>
              <a:rPr lang="bg-BG" dirty="0" smtClean="0"/>
              <a:t>и</a:t>
            </a:r>
            <a:br>
              <a:rPr lang="bg-BG" dirty="0" smtClean="0"/>
            </a:br>
            <a:r>
              <a:rPr lang="bg-BG" dirty="0" smtClean="0"/>
              <a:t>художествено пространство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489251"/>
          </a:xfrm>
        </p:spPr>
        <p:txBody>
          <a:bodyPr/>
          <a:lstStyle/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bg-BG" i="1" dirty="0" smtClean="0">
                <a:latin typeface="Monotype Corsiva" pitchFamily="66" charset="0"/>
              </a:rPr>
              <a:t>Ден </a:t>
            </a:r>
            <a:r>
              <a:rPr lang="bg-BG" i="1" dirty="0" smtClean="0">
                <a:latin typeface="Monotype Corsiva" pitchFamily="66" charset="0"/>
              </a:rPr>
              <a:t>карнавален”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bg-BG" i="1" dirty="0" smtClean="0">
                <a:latin typeface="Monotype Corsiva" pitchFamily="66" charset="0"/>
              </a:rPr>
              <a:t>времето </a:t>
            </a:r>
            <a:r>
              <a:rPr lang="bg-BG" i="1" dirty="0" smtClean="0">
                <a:latin typeface="Monotype Corsiva" pitchFamily="66" charset="0"/>
              </a:rPr>
              <a:t>неделно”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bg-BG" i="1" dirty="0" smtClean="0">
                <a:latin typeface="Monotype Corsiva" pitchFamily="66" charset="0"/>
              </a:rPr>
              <a:t>тълпа </a:t>
            </a:r>
            <a:r>
              <a:rPr lang="bg-BG" i="1" dirty="0" smtClean="0">
                <a:latin typeface="Monotype Corsiva" pitchFamily="66" charset="0"/>
              </a:rPr>
              <a:t>гъмжеше из града”</a:t>
            </a:r>
          </a:p>
          <a:p>
            <a:r>
              <a:rPr lang="bg-BG" i="1" dirty="0" smtClean="0">
                <a:latin typeface="Monotype Corsiva" pitchFamily="66" charset="0"/>
              </a:rPr>
              <a:t>„</a:t>
            </a:r>
            <a:r>
              <a:rPr lang="bg-BG" i="1" dirty="0" smtClean="0">
                <a:latin typeface="Monotype Corsiva" pitchFamily="66" charset="0"/>
              </a:rPr>
              <a:t>стохилядният </a:t>
            </a:r>
            <a:r>
              <a:rPr lang="bg-BG" i="1" dirty="0" smtClean="0">
                <a:latin typeface="Monotype Corsiva" pitchFamily="66" charset="0"/>
              </a:rPr>
              <a:t>град”</a:t>
            </a:r>
            <a:br>
              <a:rPr lang="bg-BG" i="1" dirty="0" smtClean="0">
                <a:latin typeface="Monotype Corsiva" pitchFamily="66" charset="0"/>
              </a:rPr>
            </a:br>
            <a:endParaRPr lang="bg-BG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Градът като елемент на 				</a:t>
            </a:r>
            <a:r>
              <a:rPr lang="bg-BG" dirty="0" err="1" smtClean="0"/>
              <a:t>хронотопа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 smtClean="0"/>
              <a:t>   </a:t>
            </a:r>
            <a:r>
              <a:rPr lang="ru-RU" dirty="0" smtClean="0"/>
              <a:t>			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символистичната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той 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огромно и бездушно каменно вместилище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човешката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скръб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затвор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страдащите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души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убиец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мечтите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имвол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греховността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битието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Свързва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библейските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греха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градовете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Вавилон, Содом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Греховният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обаче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обречен.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творбата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пространство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самотата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фон,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разгръща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лирическия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4772</TotalTime>
  <Words>1392</Words>
  <Application>Microsoft Office PowerPoint</Application>
  <PresentationFormat>Презентация на цял екран (4:3)</PresentationFormat>
  <Paragraphs>153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Живост</vt:lpstr>
      <vt:lpstr>Презентация на PowerPoint</vt:lpstr>
      <vt:lpstr>Презентация на PowerPoint</vt:lpstr>
      <vt:lpstr>Място на творбата в творчеството на Яворов</vt:lpstr>
      <vt:lpstr>Посвещение на Вл.Василев</vt:lpstr>
      <vt:lpstr>Презентация на PowerPoint</vt:lpstr>
      <vt:lpstr>Маската и нейните значения</vt:lpstr>
      <vt:lpstr>Опозицията лице-маска</vt:lpstr>
      <vt:lpstr>Художествено време и художествено пространство</vt:lpstr>
      <vt:lpstr>Градът като елемент на     хронотопа</vt:lpstr>
      <vt:lpstr>Карнавалът като културен феномен и неговата Яворова интерпретация</vt:lpstr>
      <vt:lpstr>Образите на карнавала в     текста</vt:lpstr>
      <vt:lpstr>Презентация на PowerPoint</vt:lpstr>
      <vt:lpstr>Презентация на PowerPoint</vt:lpstr>
      <vt:lpstr>Презентация на PowerPoint</vt:lpstr>
      <vt:lpstr>Контрастът – основен похват в творбата</vt:lpstr>
      <vt:lpstr>Мястото на лирическия герой в карнавалния свят</vt:lpstr>
      <vt:lpstr>Лирическият герой в творбата</vt:lpstr>
      <vt:lpstr>Прозренията на лирическия герой в творбата</vt:lpstr>
      <vt:lpstr>Прозренията на лирическия     герой</vt:lpstr>
      <vt:lpstr>    Маската, нощта, смъртта – най-яворовските образи </vt:lpstr>
      <vt:lpstr>Универсалните послания на стихотворението „Маска“</vt:lpstr>
      <vt:lpstr>Символистични мотиви в стихотворението „Маска“</vt:lpstr>
      <vt:lpstr> Междутекстови връзки</vt:lpstr>
      <vt:lpstr> Междутекстови връзки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VALORELBO</cp:lastModifiedBy>
  <cp:revision>183</cp:revision>
  <dcterms:created xsi:type="dcterms:W3CDTF">2016-05-22T14:05:40Z</dcterms:created>
  <dcterms:modified xsi:type="dcterms:W3CDTF">2016-06-08T13:06:35Z</dcterms:modified>
</cp:coreProperties>
</file>